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1" r:id="rId2"/>
    <p:sldId id="256" r:id="rId3"/>
    <p:sldId id="257" r:id="rId4"/>
    <p:sldId id="258" r:id="rId5"/>
    <p:sldId id="259" r:id="rId6"/>
    <p:sldId id="260"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2" d="100"/>
          <a:sy n="112" d="100"/>
        </p:scale>
        <p:origin x="41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EEA9D8B-F5C5-4BA9-B37F-1C14BB135E48}" type="datetimeFigureOut">
              <a:rPr lang="en-US" smtClean="0"/>
              <a:t>2023-08-17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375533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EA9D8B-F5C5-4BA9-B37F-1C14BB135E48}" type="datetimeFigureOut">
              <a:rPr lang="en-US" smtClean="0"/>
              <a:t>2023-08-17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2117813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EA9D8B-F5C5-4BA9-B37F-1C14BB135E48}" type="datetimeFigureOut">
              <a:rPr lang="en-US" smtClean="0"/>
              <a:t>2023-08-17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1500353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EA9D8B-F5C5-4BA9-B37F-1C14BB135E48}" type="datetimeFigureOut">
              <a:rPr lang="en-US" smtClean="0"/>
              <a:t>2023-08-17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2392238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EA9D8B-F5C5-4BA9-B37F-1C14BB135E48}" type="datetimeFigureOut">
              <a:rPr lang="en-US" smtClean="0"/>
              <a:t>2023-08-17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3238155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EEA9D8B-F5C5-4BA9-B37F-1C14BB135E48}" type="datetimeFigureOut">
              <a:rPr lang="en-US" smtClean="0"/>
              <a:t>2023-08-17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3275021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EA9D8B-F5C5-4BA9-B37F-1C14BB135E48}" type="datetimeFigureOut">
              <a:rPr lang="en-US" smtClean="0"/>
              <a:t>2023-08-17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2929341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EEA9D8B-F5C5-4BA9-B37F-1C14BB135E48}" type="datetimeFigureOut">
              <a:rPr lang="en-US" smtClean="0"/>
              <a:t>2023-08-17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670118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EA9D8B-F5C5-4BA9-B37F-1C14BB135E48}" type="datetimeFigureOut">
              <a:rPr lang="en-US" smtClean="0"/>
              <a:t>2023-08-17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2817159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EA9D8B-F5C5-4BA9-B37F-1C14BB135E48}" type="datetimeFigureOut">
              <a:rPr lang="en-US" smtClean="0"/>
              <a:t>2023-08-17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1335367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EA9D8B-F5C5-4BA9-B37F-1C14BB135E48}" type="datetimeFigureOut">
              <a:rPr lang="en-US" smtClean="0"/>
              <a:t>2023-08-17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1798278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EA9D8B-F5C5-4BA9-B37F-1C14BB135E48}" type="datetimeFigureOut">
              <a:rPr lang="en-US" smtClean="0"/>
              <a:t>2023-08-17</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A67181-D94B-459E-ADE6-BCAA548FA6ED}" type="slidenum">
              <a:rPr lang="en-US" smtClean="0"/>
              <a:t>‹#›</a:t>
            </a:fld>
            <a:endParaRPr lang="en-US"/>
          </a:p>
        </p:txBody>
      </p:sp>
    </p:spTree>
    <p:extLst>
      <p:ext uri="{BB962C8B-B14F-4D97-AF65-F5344CB8AC3E}">
        <p14:creationId xmlns:p14="http://schemas.microsoft.com/office/powerpoint/2010/main" val="8502249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cs.google.com/document/d/1xKAoHRXPhJ05KPif0aCSNWa4hFib7CsztdNVHlEg5vk/edit?usp=sharin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hyperlink" Target="https://docs.google.com/document/d/1uk_EvOQv_fvbkJWQgdt62HZwEKORmGOOaljW9LFgYK0/edit" TargetMode="Externa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A2781-9E47-5559-5326-5887EDBD535C}"/>
              </a:ext>
            </a:extLst>
          </p:cNvPr>
          <p:cNvSpPr>
            <a:spLocks noGrp="1"/>
          </p:cNvSpPr>
          <p:nvPr>
            <p:ph type="title"/>
          </p:nvPr>
        </p:nvSpPr>
        <p:spPr>
          <a:xfrm>
            <a:off x="609600" y="78691"/>
            <a:ext cx="10972800" cy="1143000"/>
          </a:xfrm>
        </p:spPr>
        <p:txBody>
          <a:bodyPr>
            <a:normAutofit fontScale="90000"/>
          </a:bodyPr>
          <a:lstStyle/>
          <a:p>
            <a:r>
              <a:rPr lang="en-US" b="1" dirty="0"/>
              <a:t>First, lets try to think of some ideas without further context </a:t>
            </a:r>
            <a:r>
              <a:rPr lang="en-US" dirty="0"/>
              <a:t>– </a:t>
            </a:r>
            <a:r>
              <a:rPr lang="en-US" sz="3600" i="1" dirty="0"/>
              <a:t>just stream of consciousness thinking</a:t>
            </a:r>
            <a:endParaRPr lang="en-US" i="1" dirty="0"/>
          </a:p>
        </p:txBody>
      </p:sp>
      <p:sp>
        <p:nvSpPr>
          <p:cNvPr id="3" name="Content Placeholder 2">
            <a:extLst>
              <a:ext uri="{FF2B5EF4-FFF2-40B4-BE49-F238E27FC236}">
                <a16:creationId xmlns:a16="http://schemas.microsoft.com/office/drawing/2014/main" id="{C87BC26F-F358-B3D7-99A0-E0E1165FBBA3}"/>
              </a:ext>
            </a:extLst>
          </p:cNvPr>
          <p:cNvSpPr>
            <a:spLocks noGrp="1"/>
          </p:cNvSpPr>
          <p:nvPr>
            <p:ph idx="1"/>
          </p:nvPr>
        </p:nvSpPr>
        <p:spPr>
          <a:xfrm>
            <a:off x="609600" y="1441594"/>
            <a:ext cx="10972800" cy="4525963"/>
          </a:xfrm>
        </p:spPr>
        <p:txBody>
          <a:bodyPr/>
          <a:lstStyle/>
          <a:p>
            <a:r>
              <a:rPr lang="en-US" dirty="0"/>
              <a:t>We are going to do a little experiment</a:t>
            </a:r>
          </a:p>
          <a:p>
            <a:r>
              <a:rPr lang="en-US" dirty="0"/>
              <a:t>My hypothesis is that, out of context or prompting, coming up with novel ideas will be hard.</a:t>
            </a:r>
          </a:p>
          <a:p>
            <a:r>
              <a:rPr lang="en-US" dirty="0"/>
              <a:t>The first part is simple: everyone open the URL in the QR code</a:t>
            </a:r>
          </a:p>
          <a:p>
            <a:pPr marL="0" indent="0">
              <a:buNone/>
            </a:pPr>
            <a:r>
              <a:rPr lang="en-US" dirty="0"/>
              <a:t>(</a:t>
            </a:r>
            <a:r>
              <a:rPr lang="en-US" dirty="0">
                <a:hlinkClick r:id="rId2"/>
              </a:rPr>
              <a:t>https://docs.google.com/document/d/1xKAoHRXPhJ05KPif0aCSNWa4hFib7CsztdNVHlEg5vk/edit?usp=sharing</a:t>
            </a:r>
            <a:r>
              <a:rPr lang="en-US" dirty="0"/>
              <a:t> )</a:t>
            </a:r>
          </a:p>
          <a:p>
            <a:r>
              <a:rPr lang="en-US" dirty="0"/>
              <a:t>And, on a blank page write down all the ideas that </a:t>
            </a:r>
            <a:br>
              <a:rPr lang="en-US" dirty="0"/>
            </a:br>
            <a:r>
              <a:rPr lang="en-US" dirty="0"/>
              <a:t>pop into your head!</a:t>
            </a:r>
          </a:p>
        </p:txBody>
      </p:sp>
      <p:pic>
        <p:nvPicPr>
          <p:cNvPr id="5" name="Picture 4" descr="Link to Google Doc for ideas, no context">
            <a:extLst>
              <a:ext uri="{FF2B5EF4-FFF2-40B4-BE49-F238E27FC236}">
                <a16:creationId xmlns:a16="http://schemas.microsoft.com/office/drawing/2014/main" id="{A472CF94-B80F-FE49-3035-92C173BDD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2732" y="4200922"/>
            <a:ext cx="1969806" cy="1969806"/>
          </a:xfrm>
          <a:prstGeom prst="rect">
            <a:avLst/>
          </a:prstGeom>
        </p:spPr>
      </p:pic>
      <p:sp>
        <p:nvSpPr>
          <p:cNvPr id="6" name="TextBox 5">
            <a:extLst>
              <a:ext uri="{FF2B5EF4-FFF2-40B4-BE49-F238E27FC236}">
                <a16:creationId xmlns:a16="http://schemas.microsoft.com/office/drawing/2014/main" id="{65343F2D-E685-91C7-0039-7B5E984421E6}"/>
              </a:ext>
            </a:extLst>
          </p:cNvPr>
          <p:cNvSpPr txBox="1"/>
          <p:nvPr/>
        </p:nvSpPr>
        <p:spPr>
          <a:xfrm>
            <a:off x="10042736" y="6132978"/>
            <a:ext cx="2069797" cy="646331"/>
          </a:xfrm>
          <a:prstGeom prst="rect">
            <a:avLst/>
          </a:prstGeom>
          <a:noFill/>
        </p:spPr>
        <p:txBody>
          <a:bodyPr wrap="none" rtlCol="0">
            <a:spAutoFit/>
          </a:bodyPr>
          <a:lstStyle/>
          <a:p>
            <a:r>
              <a:rPr lang="en-US" dirty="0"/>
              <a:t>Link to Google Doc</a:t>
            </a:r>
          </a:p>
          <a:p>
            <a:r>
              <a:rPr lang="en-US" dirty="0"/>
              <a:t>for ideas, no context</a:t>
            </a:r>
          </a:p>
        </p:txBody>
      </p:sp>
    </p:spTree>
    <p:extLst>
      <p:ext uri="{BB962C8B-B14F-4D97-AF65-F5344CB8AC3E}">
        <p14:creationId xmlns:p14="http://schemas.microsoft.com/office/powerpoint/2010/main" val="1918750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14148-C71A-2DC9-B499-D85B065C35C1}"/>
              </a:ext>
            </a:extLst>
          </p:cNvPr>
          <p:cNvSpPr>
            <a:spLocks noGrp="1"/>
          </p:cNvSpPr>
          <p:nvPr>
            <p:ph type="ctrTitle"/>
          </p:nvPr>
        </p:nvSpPr>
        <p:spPr/>
        <p:txBody>
          <a:bodyPr/>
          <a:lstStyle/>
          <a:p>
            <a:r>
              <a:rPr lang="en-US" dirty="0"/>
              <a:t>Assessing ideas: the forest, the trees, and the larger ecosystem of which both are a part</a:t>
            </a:r>
          </a:p>
        </p:txBody>
      </p:sp>
      <p:sp>
        <p:nvSpPr>
          <p:cNvPr id="3" name="Subtitle 2">
            <a:extLst>
              <a:ext uri="{FF2B5EF4-FFF2-40B4-BE49-F238E27FC236}">
                <a16:creationId xmlns:a16="http://schemas.microsoft.com/office/drawing/2014/main" id="{67EA9EBD-8387-308B-864F-437EA23B00BD}"/>
              </a:ext>
            </a:extLst>
          </p:cNvPr>
          <p:cNvSpPr>
            <a:spLocks noGrp="1"/>
          </p:cNvSpPr>
          <p:nvPr>
            <p:ph type="subTitle" idx="1"/>
          </p:nvPr>
        </p:nvSpPr>
        <p:spPr/>
        <p:txBody>
          <a:bodyPr/>
          <a:lstStyle/>
          <a:p>
            <a:r>
              <a:rPr lang="en-US" dirty="0"/>
              <a:t>By Aaron E-J</a:t>
            </a:r>
          </a:p>
        </p:txBody>
      </p:sp>
      <p:pic>
        <p:nvPicPr>
          <p:cNvPr id="5" name="Graphic 4" descr="Forest scene with solid fill">
            <a:extLst>
              <a:ext uri="{FF2B5EF4-FFF2-40B4-BE49-F238E27FC236}">
                <a16:creationId xmlns:a16="http://schemas.microsoft.com/office/drawing/2014/main" id="{3FE3EF7C-C1D6-CA10-E328-AE363BB443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00841" y="5010149"/>
            <a:ext cx="914400" cy="914400"/>
          </a:xfrm>
          <a:prstGeom prst="rect">
            <a:avLst/>
          </a:prstGeom>
        </p:spPr>
      </p:pic>
      <p:pic>
        <p:nvPicPr>
          <p:cNvPr id="7" name="Graphic 6" descr="Fir tree with solid fill">
            <a:extLst>
              <a:ext uri="{FF2B5EF4-FFF2-40B4-BE49-F238E27FC236}">
                <a16:creationId xmlns:a16="http://schemas.microsoft.com/office/drawing/2014/main" id="{969C5904-7D9E-7770-06B3-F1A4FAB921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47034" y="5010149"/>
            <a:ext cx="914400" cy="914400"/>
          </a:xfrm>
          <a:prstGeom prst="rect">
            <a:avLst/>
          </a:prstGeom>
        </p:spPr>
      </p:pic>
      <p:pic>
        <p:nvPicPr>
          <p:cNvPr id="9" name="Picture 8" descr="Earth from outer space">
            <a:extLst>
              <a:ext uri="{FF2B5EF4-FFF2-40B4-BE49-F238E27FC236}">
                <a16:creationId xmlns:a16="http://schemas.microsoft.com/office/drawing/2014/main" id="{9685FCEA-1136-228E-E495-37188A36A0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1701" y="4762500"/>
            <a:ext cx="2848597" cy="1602336"/>
          </a:xfrm>
          <a:prstGeom prst="rect">
            <a:avLst/>
          </a:prstGeom>
        </p:spPr>
      </p:pic>
    </p:spTree>
    <p:extLst>
      <p:ext uri="{BB962C8B-B14F-4D97-AF65-F5344CB8AC3E}">
        <p14:creationId xmlns:p14="http://schemas.microsoft.com/office/powerpoint/2010/main" val="3068906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7C19F-4237-9796-6AC6-91C047D0C33A}"/>
              </a:ext>
            </a:extLst>
          </p:cNvPr>
          <p:cNvSpPr>
            <a:spLocks noGrp="1"/>
          </p:cNvSpPr>
          <p:nvPr>
            <p:ph type="title"/>
          </p:nvPr>
        </p:nvSpPr>
        <p:spPr/>
        <p:txBody>
          <a:bodyPr/>
          <a:lstStyle/>
          <a:p>
            <a:r>
              <a:rPr lang="en-US" b="1" dirty="0"/>
              <a:t>What to do if you are out of ideas?</a:t>
            </a:r>
          </a:p>
        </p:txBody>
      </p:sp>
      <p:sp>
        <p:nvSpPr>
          <p:cNvPr id="3" name="Content Placeholder 2">
            <a:extLst>
              <a:ext uri="{FF2B5EF4-FFF2-40B4-BE49-F238E27FC236}">
                <a16:creationId xmlns:a16="http://schemas.microsoft.com/office/drawing/2014/main" id="{D78FAD62-EABB-B310-E4E2-FDC95BA8FC51}"/>
              </a:ext>
            </a:extLst>
          </p:cNvPr>
          <p:cNvSpPr>
            <a:spLocks noGrp="1"/>
          </p:cNvSpPr>
          <p:nvPr>
            <p:ph idx="1"/>
          </p:nvPr>
        </p:nvSpPr>
        <p:spPr/>
        <p:txBody>
          <a:bodyPr/>
          <a:lstStyle/>
          <a:p>
            <a:r>
              <a:rPr lang="en-US" dirty="0"/>
              <a:t>Placing ourselves in novel situations</a:t>
            </a:r>
          </a:p>
          <a:p>
            <a:r>
              <a:rPr lang="en-US" dirty="0"/>
              <a:t>Roll playing (either about something related to the topic just in a different context, or something completely different)</a:t>
            </a:r>
          </a:p>
          <a:p>
            <a:r>
              <a:rPr lang="en-US" dirty="0"/>
              <a:t>Talking to people you don't normally talk to</a:t>
            </a:r>
          </a:p>
          <a:p>
            <a:r>
              <a:rPr lang="en-US" dirty="0"/>
              <a:t>Getting exercise</a:t>
            </a:r>
          </a:p>
          <a:p>
            <a:r>
              <a:rPr lang="en-US" dirty="0"/>
              <a:t>Meditating</a:t>
            </a:r>
          </a:p>
          <a:p>
            <a:r>
              <a:rPr lang="en-US" dirty="0">
                <a:solidFill>
                  <a:srgbClr val="FF0000"/>
                </a:solidFill>
              </a:rPr>
              <a:t>Do </a:t>
            </a:r>
            <a:r>
              <a:rPr lang="en-US" b="1" i="1" dirty="0">
                <a:solidFill>
                  <a:srgbClr val="FF0000"/>
                </a:solidFill>
              </a:rPr>
              <a:t>you</a:t>
            </a:r>
            <a:r>
              <a:rPr lang="en-US" dirty="0">
                <a:solidFill>
                  <a:srgbClr val="FF0000"/>
                </a:solidFill>
              </a:rPr>
              <a:t> have other ways of thinking of new ideas that you have used when you were in a rut?</a:t>
            </a:r>
          </a:p>
        </p:txBody>
      </p:sp>
      <p:pic>
        <p:nvPicPr>
          <p:cNvPr id="5" name="Graphic 4" descr="Good Idea with solid fill">
            <a:extLst>
              <a:ext uri="{FF2B5EF4-FFF2-40B4-BE49-F238E27FC236}">
                <a16:creationId xmlns:a16="http://schemas.microsoft.com/office/drawing/2014/main" id="{93BDEB6B-6AAD-9537-F3D8-962940A069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70720" y="5946636"/>
            <a:ext cx="914400" cy="914400"/>
          </a:xfrm>
          <a:prstGeom prst="rect">
            <a:avLst/>
          </a:prstGeom>
        </p:spPr>
      </p:pic>
      <p:pic>
        <p:nvPicPr>
          <p:cNvPr id="7" name="Graphic 6" descr="Idea with solid fill">
            <a:extLst>
              <a:ext uri="{FF2B5EF4-FFF2-40B4-BE49-F238E27FC236}">
                <a16:creationId xmlns:a16="http://schemas.microsoft.com/office/drawing/2014/main" id="{617907C5-B755-264D-5B41-966B7CF73F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9440" y="5946638"/>
            <a:ext cx="914400" cy="914400"/>
          </a:xfrm>
          <a:prstGeom prst="rect">
            <a:avLst/>
          </a:prstGeom>
        </p:spPr>
      </p:pic>
      <p:pic>
        <p:nvPicPr>
          <p:cNvPr id="9" name="Graphic 8" descr="Brain in head with solid fill">
            <a:extLst>
              <a:ext uri="{FF2B5EF4-FFF2-40B4-BE49-F238E27FC236}">
                <a16:creationId xmlns:a16="http://schemas.microsoft.com/office/drawing/2014/main" id="{B4EFA21D-0717-0B28-D17C-FC39D0D15C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06880" y="5938094"/>
            <a:ext cx="914400" cy="914400"/>
          </a:xfrm>
          <a:prstGeom prst="rect">
            <a:avLst/>
          </a:prstGeom>
        </p:spPr>
      </p:pic>
      <p:pic>
        <p:nvPicPr>
          <p:cNvPr id="11" name="Graphic 10" descr="Head with gears with solid fill">
            <a:extLst>
              <a:ext uri="{FF2B5EF4-FFF2-40B4-BE49-F238E27FC236}">
                <a16:creationId xmlns:a16="http://schemas.microsoft.com/office/drawing/2014/main" id="{26376BCA-AF02-1BE1-33C9-C9BD61C3770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28160" y="5946637"/>
            <a:ext cx="914400" cy="914400"/>
          </a:xfrm>
          <a:prstGeom prst="rect">
            <a:avLst/>
          </a:prstGeom>
        </p:spPr>
      </p:pic>
    </p:spTree>
    <p:extLst>
      <p:ext uri="{BB962C8B-B14F-4D97-AF65-F5344CB8AC3E}">
        <p14:creationId xmlns:p14="http://schemas.microsoft.com/office/powerpoint/2010/main" val="1666552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EE32C8-32F0-04CF-8E6C-35A91DF18F12}"/>
              </a:ext>
            </a:extLst>
          </p:cNvPr>
          <p:cNvPicPr>
            <a:picLocks noChangeAspect="1"/>
          </p:cNvPicPr>
          <p:nvPr/>
        </p:nvPicPr>
        <p:blipFill>
          <a:blip r:embed="rId2"/>
          <a:stretch>
            <a:fillRect/>
          </a:stretch>
        </p:blipFill>
        <p:spPr>
          <a:xfrm>
            <a:off x="0" y="163969"/>
            <a:ext cx="12192000" cy="6530061"/>
          </a:xfrm>
          <a:prstGeom prst="rect">
            <a:avLst/>
          </a:prstGeom>
        </p:spPr>
      </p:pic>
      <p:sp>
        <p:nvSpPr>
          <p:cNvPr id="8" name="TextBox 7">
            <a:extLst>
              <a:ext uri="{FF2B5EF4-FFF2-40B4-BE49-F238E27FC236}">
                <a16:creationId xmlns:a16="http://schemas.microsoft.com/office/drawing/2014/main" id="{ADC2E279-E1D8-CA7B-EEAE-D7C1850D7717}"/>
              </a:ext>
            </a:extLst>
          </p:cNvPr>
          <p:cNvSpPr txBox="1"/>
          <p:nvPr/>
        </p:nvSpPr>
        <p:spPr>
          <a:xfrm>
            <a:off x="2226992" y="120691"/>
            <a:ext cx="7738017" cy="646331"/>
          </a:xfrm>
          <a:prstGeom prst="rect">
            <a:avLst/>
          </a:prstGeom>
          <a:noFill/>
        </p:spPr>
        <p:txBody>
          <a:bodyPr wrap="none" rtlCol="0">
            <a:spAutoFit/>
          </a:bodyPr>
          <a:lstStyle/>
          <a:p>
            <a:pPr algn="ctr"/>
            <a:r>
              <a:rPr lang="en-US" sz="3600" b="1" dirty="0"/>
              <a:t>Round 2</a:t>
            </a:r>
            <a:r>
              <a:rPr lang="en-US" sz="3600" dirty="0"/>
              <a:t>, after some examples and ideas</a:t>
            </a:r>
          </a:p>
        </p:txBody>
      </p:sp>
      <p:pic>
        <p:nvPicPr>
          <p:cNvPr id="10" name="Picture 9" descr="A QR code to the Google doc">
            <a:hlinkClick r:id="rId3"/>
            <a:extLst>
              <a:ext uri="{FF2B5EF4-FFF2-40B4-BE49-F238E27FC236}">
                <a16:creationId xmlns:a16="http://schemas.microsoft.com/office/drawing/2014/main" id="{3099A421-059B-75B1-E626-58341B9561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36691"/>
            <a:ext cx="1931437" cy="1931437"/>
          </a:xfrm>
          <a:prstGeom prst="rect">
            <a:avLst/>
          </a:prstGeom>
        </p:spPr>
      </p:pic>
      <p:sp>
        <p:nvSpPr>
          <p:cNvPr id="11" name="TextBox 10">
            <a:hlinkClick r:id="rId3"/>
            <a:extLst>
              <a:ext uri="{FF2B5EF4-FFF2-40B4-BE49-F238E27FC236}">
                <a16:creationId xmlns:a16="http://schemas.microsoft.com/office/drawing/2014/main" id="{9906A4F9-3B51-CE23-1474-E2C6AB8EA6AB}"/>
              </a:ext>
            </a:extLst>
          </p:cNvPr>
          <p:cNvSpPr txBox="1"/>
          <p:nvPr/>
        </p:nvSpPr>
        <p:spPr>
          <a:xfrm>
            <a:off x="0" y="5620802"/>
            <a:ext cx="1787733" cy="646331"/>
          </a:xfrm>
          <a:prstGeom prst="rect">
            <a:avLst/>
          </a:prstGeom>
          <a:noFill/>
        </p:spPr>
        <p:txBody>
          <a:bodyPr wrap="none" rtlCol="0">
            <a:spAutoFit/>
          </a:bodyPr>
          <a:lstStyle/>
          <a:p>
            <a:pPr algn="ctr"/>
            <a:r>
              <a:rPr lang="en-US" dirty="0"/>
              <a:t>A QR code to the</a:t>
            </a:r>
          </a:p>
          <a:p>
            <a:pPr algn="ctr"/>
            <a:r>
              <a:rPr lang="en-US" dirty="0"/>
              <a:t>Google doc</a:t>
            </a:r>
          </a:p>
        </p:txBody>
      </p:sp>
    </p:spTree>
    <p:extLst>
      <p:ext uri="{BB962C8B-B14F-4D97-AF65-F5344CB8AC3E}">
        <p14:creationId xmlns:p14="http://schemas.microsoft.com/office/powerpoint/2010/main" val="1093111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0E090-27C6-2AF0-D80F-0C685AA7D4D5}"/>
              </a:ext>
            </a:extLst>
          </p:cNvPr>
          <p:cNvSpPr>
            <a:spLocks noGrp="1"/>
          </p:cNvSpPr>
          <p:nvPr>
            <p:ph type="title"/>
          </p:nvPr>
        </p:nvSpPr>
        <p:spPr/>
        <p:txBody>
          <a:bodyPr/>
          <a:lstStyle/>
          <a:p>
            <a:r>
              <a:rPr lang="en-US" b="1" dirty="0"/>
              <a:t>Analyze The Ideas</a:t>
            </a:r>
          </a:p>
        </p:txBody>
      </p:sp>
      <p:sp>
        <p:nvSpPr>
          <p:cNvPr id="3" name="Content Placeholder 2">
            <a:extLst>
              <a:ext uri="{FF2B5EF4-FFF2-40B4-BE49-F238E27FC236}">
                <a16:creationId xmlns:a16="http://schemas.microsoft.com/office/drawing/2014/main" id="{9148F08A-108E-9013-C839-5E7181F8446D}"/>
              </a:ext>
            </a:extLst>
          </p:cNvPr>
          <p:cNvSpPr>
            <a:spLocks noGrp="1"/>
          </p:cNvSpPr>
          <p:nvPr>
            <p:ph idx="1"/>
          </p:nvPr>
        </p:nvSpPr>
        <p:spPr>
          <a:xfrm>
            <a:off x="609600" y="1268963"/>
            <a:ext cx="10972800" cy="5458408"/>
          </a:xfrm>
        </p:spPr>
        <p:txBody>
          <a:bodyPr>
            <a:normAutofit/>
          </a:bodyPr>
          <a:lstStyle/>
          <a:p>
            <a:r>
              <a:rPr lang="en-US" sz="2400" dirty="0">
                <a:effectLst/>
                <a:latin typeface="Times New Roman" panose="02020603050405020304" pitchFamily="18" charset="0"/>
                <a:ea typeface="Calibri" panose="020F0502020204030204" pitchFamily="34" charset="0"/>
              </a:rPr>
              <a:t>Efficacy?</a:t>
            </a:r>
          </a:p>
          <a:p>
            <a:r>
              <a:rPr lang="en-US" sz="2400" dirty="0">
                <a:latin typeface="Times New Roman" panose="02020603050405020304" pitchFamily="18" charset="0"/>
                <a:ea typeface="Calibri" panose="020F0502020204030204" pitchFamily="34" charset="0"/>
              </a:rPr>
              <a:t>U</a:t>
            </a:r>
            <a:r>
              <a:rPr lang="en-US" sz="2400" dirty="0">
                <a:effectLst/>
                <a:latin typeface="Times New Roman" panose="02020603050405020304" pitchFamily="18" charset="0"/>
                <a:ea typeface="Calibri" panose="020F0502020204030204" pitchFamily="34" charset="0"/>
              </a:rPr>
              <a:t>sefulness in society?</a:t>
            </a:r>
          </a:p>
          <a:p>
            <a:r>
              <a:rPr lang="en-US" sz="2400" dirty="0">
                <a:effectLst/>
                <a:latin typeface="Times New Roman" panose="02020603050405020304" pitchFamily="18" charset="0"/>
                <a:ea typeface="Calibri" panose="020F0502020204030204" pitchFamily="34" charset="0"/>
              </a:rPr>
              <a:t>Are there already solutions that fulfill this challenge?</a:t>
            </a:r>
          </a:p>
          <a:p>
            <a:r>
              <a:rPr lang="en-US" sz="2400" dirty="0">
                <a:effectLst/>
                <a:latin typeface="Times New Roman" panose="02020603050405020304" pitchFamily="18" charset="0"/>
                <a:ea typeface="Calibri" panose="020F0502020204030204" pitchFamily="34" charset="0"/>
              </a:rPr>
              <a:t>How many people are likely to benefit if the idea is realized?  How did you arrive at that conclusion</a:t>
            </a:r>
            <a:r>
              <a:rPr lang="en-US" sz="2400" dirty="0">
                <a:latin typeface="Times New Roman" panose="02020603050405020304" pitchFamily="18" charset="0"/>
                <a:ea typeface="Calibri" panose="020F0502020204030204" pitchFamily="34" charset="0"/>
              </a:rPr>
              <a:t>?</a:t>
            </a:r>
            <a:endParaRPr lang="en-US" sz="2400" dirty="0">
              <a:effectLst/>
              <a:latin typeface="Times New Roman" panose="02020603050405020304" pitchFamily="18" charset="0"/>
              <a:ea typeface="Calibri" panose="020F0502020204030204" pitchFamily="34" charset="0"/>
            </a:endParaRPr>
          </a:p>
          <a:p>
            <a:r>
              <a:rPr lang="en-US" sz="2400" dirty="0">
                <a:effectLst/>
                <a:latin typeface="Times New Roman" panose="02020603050405020304" pitchFamily="18" charset="0"/>
                <a:ea typeface="Calibri" panose="020F0502020204030204" pitchFamily="34" charset="0"/>
              </a:rPr>
              <a:t>Will it be solving an unmet need, fulfilling an insatiable desire, or fulfilling an obligation?</a:t>
            </a:r>
          </a:p>
          <a:p>
            <a:r>
              <a:rPr lang="en-US" sz="2400" dirty="0">
                <a:effectLst/>
                <a:latin typeface="Times New Roman" panose="02020603050405020304" pitchFamily="18" charset="0"/>
                <a:ea typeface="Calibri" panose="020F0502020204030204" pitchFamily="34" charset="0"/>
              </a:rPr>
              <a:t>Is there enough will and internal interest to sustain the amount of effort required for implementing the idea?  </a:t>
            </a:r>
          </a:p>
          <a:p>
            <a:r>
              <a:rPr lang="en-US" sz="2400" dirty="0">
                <a:effectLst/>
                <a:latin typeface="Times New Roman" panose="02020603050405020304" pitchFamily="18" charset="0"/>
                <a:ea typeface="Calibri" panose="020F0502020204030204" pitchFamily="34" charset="0"/>
              </a:rPr>
              <a:t>How can we work together to leverage our individual strengths and make each idea more achievable than if we were working alone?  </a:t>
            </a:r>
          </a:p>
          <a:p>
            <a:r>
              <a:rPr lang="en-US" sz="2400" dirty="0">
                <a:latin typeface="Times New Roman" panose="02020603050405020304" pitchFamily="18" charset="0"/>
                <a:ea typeface="Calibri" panose="020F0502020204030204" pitchFamily="34" charset="0"/>
              </a:rPr>
              <a:t>How long and how difficult will it be to become a reality?  Is it worth this effort?</a:t>
            </a:r>
            <a:endParaRPr lang="en-US" sz="24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969271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E9BC5-A1CC-CD10-1257-5B7C78812990}"/>
              </a:ext>
            </a:extLst>
          </p:cNvPr>
          <p:cNvSpPr>
            <a:spLocks noGrp="1"/>
          </p:cNvSpPr>
          <p:nvPr>
            <p:ph type="title"/>
          </p:nvPr>
        </p:nvSpPr>
        <p:spPr/>
        <p:txBody>
          <a:bodyPr/>
          <a:lstStyle/>
          <a:p>
            <a:r>
              <a:rPr lang="en-US" b="1" dirty="0"/>
              <a:t>Assignment</a:t>
            </a:r>
          </a:p>
        </p:txBody>
      </p:sp>
      <p:sp>
        <p:nvSpPr>
          <p:cNvPr id="3" name="Content Placeholder 2">
            <a:extLst>
              <a:ext uri="{FF2B5EF4-FFF2-40B4-BE49-F238E27FC236}">
                <a16:creationId xmlns:a16="http://schemas.microsoft.com/office/drawing/2014/main" id="{CDEABEFF-7AF9-5B9D-140B-F990B17C93CA}"/>
              </a:ext>
            </a:extLst>
          </p:cNvPr>
          <p:cNvSpPr>
            <a:spLocks noGrp="1"/>
          </p:cNvSpPr>
          <p:nvPr>
            <p:ph idx="1"/>
          </p:nvPr>
        </p:nvSpPr>
        <p:spPr>
          <a:xfrm>
            <a:off x="609600" y="1600201"/>
            <a:ext cx="10972800" cy="5257799"/>
          </a:xfrm>
        </p:spPr>
        <p:txBody>
          <a:bodyPr>
            <a:normAutofit lnSpcReduction="10000"/>
          </a:bodyPr>
          <a:lstStyle/>
          <a:p>
            <a:r>
              <a:rPr lang="en-US" dirty="0"/>
              <a:t>Continue brainstorming some more ideas on the shared Google doc and how they fit in with those we identified in class.  Then, select the idea you want to research and develop further (it doesn’t need to be one you thought up, it can be anything on the list we created) and submit it on canvas along with a brief description of some of the reasons you decided go choose it based on the questions in the previous slide, before the next class.  Make sure everyone submits their own idea in canvas, because everyone will be evaluating each other's selected ideas.  Everyone will be working on each other's projects in a collaborative way in the future as well.</a:t>
            </a:r>
          </a:p>
        </p:txBody>
      </p:sp>
    </p:spTree>
    <p:extLst>
      <p:ext uri="{BB962C8B-B14F-4D97-AF65-F5344CB8AC3E}">
        <p14:creationId xmlns:p14="http://schemas.microsoft.com/office/powerpoint/2010/main" val="2722360324"/>
      </p:ext>
    </p:extLst>
  </p:cSld>
  <p:clrMapOvr>
    <a:masterClrMapping/>
  </p:clrMapOvr>
</p:sld>
</file>

<file path=ppt/theme/theme1.xml><?xml version="1.0" encoding="utf-8"?>
<a:theme xmlns:a="http://schemas.openxmlformats.org/drawingml/2006/main" name="TimesNew">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ime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TimesNew</Template>
  <TotalTime>16474</TotalTime>
  <Words>459</Words>
  <Application>Microsoft Office PowerPoint</Application>
  <PresentationFormat>Widescreen</PresentationFormat>
  <Paragraphs>31</Paragraphs>
  <Slides>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Times New Roman</vt:lpstr>
      <vt:lpstr>TimesNew</vt:lpstr>
      <vt:lpstr>First, lets try to think of some ideas without further context – just stream of consciousness thinking</vt:lpstr>
      <vt:lpstr>Assessing ideas: the forest, the trees, and the larger ecosystem of which both are a part</vt:lpstr>
      <vt:lpstr>What to do if you are out of ideas?</vt:lpstr>
      <vt:lpstr>PowerPoint Presentation</vt:lpstr>
      <vt:lpstr>Analyze The Ideas</vt:lpstr>
      <vt:lpstr>Assignment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ideas: the forest, the trees, and the larger ecosystem of which both are a part</dc:title>
  <dc:creator>Aaron E-J</dc:creator>
  <cp:lastModifiedBy>Aaron E-J</cp:lastModifiedBy>
  <cp:revision>12</cp:revision>
  <dcterms:created xsi:type="dcterms:W3CDTF">2023-07-29T18:13:34Z</dcterms:created>
  <dcterms:modified xsi:type="dcterms:W3CDTF">2023-08-17T19:28:50Z</dcterms:modified>
</cp:coreProperties>
</file>